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9"/>
  </p:notesMasterIdLst>
  <p:sldIdLst>
    <p:sldId id="355" r:id="rId2"/>
    <p:sldId id="356" r:id="rId3"/>
    <p:sldId id="357" r:id="rId4"/>
    <p:sldId id="359" r:id="rId5"/>
    <p:sldId id="363" r:id="rId6"/>
    <p:sldId id="409" r:id="rId7"/>
    <p:sldId id="410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36600"/>
    <a:srgbClr val="920000"/>
    <a:srgbClr val="FFCC99"/>
    <a:srgbClr val="00CC00"/>
    <a:srgbClr val="993300"/>
    <a:srgbClr val="CCECFF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787" autoAdjust="0"/>
    <p:restoredTop sz="98967" autoAdjust="0"/>
  </p:normalViewPr>
  <p:slideViewPr>
    <p:cSldViewPr>
      <p:cViewPr>
        <p:scale>
          <a:sx n="100" d="100"/>
          <a:sy n="100" d="100"/>
        </p:scale>
        <p:origin x="-186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6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127053562749101"/>
          <c:y val="2.9638983601388981E-2"/>
          <c:w val="0.43353148320651935"/>
          <c:h val="0.90286051198426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за 2015 год - 75 301 тыс. руб.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0" i="1">
                    <a:latin typeface="Century" panose="020406040505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Уличное освещение</c:v>
                </c:pt>
                <c:pt idx="1">
                  <c:v>Озеленение</c:v>
                </c:pt>
                <c:pt idx="2">
                  <c:v>Содержание мест захоронений</c:v>
                </c:pt>
                <c:pt idx="3">
                  <c:v>Праздничные мероприятия</c:v>
                </c:pt>
                <c:pt idx="4">
                  <c:v>Содержание земель соц. культурного назначения</c:v>
                </c:pt>
                <c:pt idx="5">
                  <c:v>Отлов собак</c:v>
                </c:pt>
                <c:pt idx="6">
                  <c:v>Содержание туалетов</c:v>
                </c:pt>
                <c:pt idx="7">
                  <c:v>Содержание урн</c:v>
                </c:pt>
                <c:pt idx="8">
                  <c:v>Первичные средства пожаротушения</c:v>
                </c:pt>
                <c:pt idx="9">
                  <c:v>Очистка территории </c:v>
                </c:pt>
                <c:pt idx="10">
                  <c:v>Благ-во детских площадок</c:v>
                </c:pt>
                <c:pt idx="11">
                  <c:v>Прочие мероприятия 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17551</c:v>
                </c:pt>
                <c:pt idx="1">
                  <c:v>2242</c:v>
                </c:pt>
                <c:pt idx="2">
                  <c:v>144</c:v>
                </c:pt>
                <c:pt idx="3">
                  <c:v>3060</c:v>
                </c:pt>
                <c:pt idx="4">
                  <c:v>482</c:v>
                </c:pt>
                <c:pt idx="5">
                  <c:v>840</c:v>
                </c:pt>
                <c:pt idx="6">
                  <c:v>787</c:v>
                </c:pt>
                <c:pt idx="7">
                  <c:v>494</c:v>
                </c:pt>
                <c:pt idx="8" formatCode="General">
                  <c:v>17420</c:v>
                </c:pt>
                <c:pt idx="9" formatCode="General">
                  <c:v>13890</c:v>
                </c:pt>
                <c:pt idx="10" formatCode="General">
                  <c:v>11822</c:v>
                </c:pt>
                <c:pt idx="11" formatCode="General">
                  <c:v>6569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89728"/>
        <c:axId val="143668352"/>
      </c:barChart>
      <c:catAx>
        <c:axId val="143289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i="1">
                <a:latin typeface="Century" panose="02040604050505020304" pitchFamily="18" charset="0"/>
              </a:defRPr>
            </a:pPr>
            <a:endParaRPr lang="ru-RU"/>
          </a:p>
        </c:txPr>
        <c:crossAx val="143668352"/>
        <c:crosses val="autoZero"/>
        <c:auto val="1"/>
        <c:lblAlgn val="ctr"/>
        <c:lblOffset val="100"/>
        <c:noMultiLvlLbl val="0"/>
      </c:catAx>
      <c:valAx>
        <c:axId val="14366835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43289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80093095069203"/>
          <c:y val="0.65802977773732563"/>
          <c:w val="0.20120888752151941"/>
          <c:h val="0.18241404747796011"/>
        </c:manualLayout>
      </c:layout>
      <c:overlay val="0"/>
      <c:txPr>
        <a:bodyPr/>
        <a:lstStyle/>
        <a:p>
          <a:pPr>
            <a:defRPr sz="1200" i="1">
              <a:latin typeface="Century" panose="020406040505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3"/>
          </a:xfrm>
          <a:prstGeom prst="rect">
            <a:avLst/>
          </a:prstGeom>
        </p:spPr>
        <p:txBody>
          <a:bodyPr vert="horz" lIns="91468" tIns="45733" rIns="91468" bIns="45733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413"/>
          </a:xfrm>
          <a:prstGeom prst="rect">
            <a:avLst/>
          </a:prstGeom>
        </p:spPr>
        <p:txBody>
          <a:bodyPr vert="horz" lIns="91468" tIns="45733" rIns="91468" bIns="45733" rtlCol="0"/>
          <a:lstStyle>
            <a:lvl1pPr algn="r">
              <a:defRPr sz="1200"/>
            </a:lvl1pPr>
          </a:lstStyle>
          <a:p>
            <a:fld id="{7052821B-354E-4A8D-BB6F-7B2E73A81B33}" type="datetimeFigureOut">
              <a:rPr lang="ru-RU" smtClean="0"/>
              <a:pPr/>
              <a:t>17.02.2015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88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8" tIns="45733" rIns="91468" bIns="45733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68" tIns="45733" rIns="91468" bIns="457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6413"/>
          </a:xfrm>
          <a:prstGeom prst="rect">
            <a:avLst/>
          </a:prstGeom>
        </p:spPr>
        <p:txBody>
          <a:bodyPr vert="horz" lIns="91468" tIns="45733" rIns="91468" bIns="45733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6413"/>
          </a:xfrm>
          <a:prstGeom prst="rect">
            <a:avLst/>
          </a:prstGeom>
        </p:spPr>
        <p:txBody>
          <a:bodyPr vert="horz" lIns="91468" tIns="45733" rIns="91468" bIns="45733" rtlCol="0" anchor="b"/>
          <a:lstStyle>
            <a:lvl1pPr algn="r">
              <a:defRPr sz="1200"/>
            </a:lvl1pPr>
          </a:lstStyle>
          <a:p>
            <a:fld id="{CE473E03-14A9-44D1-9B9D-9662B3FA38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84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83E7F0-8B8E-4814-9EC5-068E07F49A7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8D7A1-6127-4451-B80A-E036FE64C4E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6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C1A4E8-3E91-41A9-AC0A-2A2A722EF5F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E4CCB-65C4-4893-8986-3BB8E61242D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C95CB8-1475-42D1-A9EA-806220F8D6F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58A5E-BB59-4412-B6B2-B82B6BC463E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2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989E6-83FD-42AD-9FA6-B6A8EA55B79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05FA-0516-4219-99E8-4FDEB9BA71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54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58A203-9563-4CDF-A8DC-CE706BE459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0BD31-0ACE-4257-9419-59C7A8F42E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0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36B8D9-A4E4-46E7-BEED-CEB9C75577C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16E93D-1D33-4936-8E8F-B38D3374B86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0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84BE0-8AC9-43C9-922B-20056B1181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C99FB-7337-4DFB-B488-843AB2B906A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57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D389F-B618-4B88-BBF7-4148ED72D0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38E14-E68B-4545-8168-6B8CAEE661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9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F66E43-ACCB-4E63-A6D8-B27B529F483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BAED77-4623-4638-9BC3-0BE055886A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0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DD13C-0B59-43A6-962D-3A00555EF4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1620C-EA1F-446E-BCC5-B94C2273FC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7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388A1-06D4-4085-9B8A-ABDC0ACD25F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63D37-80F4-4D66-B39E-D76BFFBABF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7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9F02F4-0AE2-46FC-ABBB-3F793D74703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17.02.2015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B11DF-3516-4B99-93E0-589FBD9994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2"/>
            <a:ext cx="7772400" cy="648071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«Совершенствование муниципального управления на 2015-2020 годы»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4660" y="908720"/>
            <a:ext cx="7992888" cy="7326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Администрация поселка Тазовский</a:t>
            </a:r>
            <a:endParaRPr lang="ru-RU" sz="1400" b="1" dirty="0">
              <a:solidFill>
                <a:prstClr val="black">
                  <a:lumMod val="95000"/>
                  <a:lumOff val="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772816"/>
            <a:ext cx="8424936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230016"/>
            <a:ext cx="7704856" cy="6229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4BAC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Совершенствование деятельности органов местного самоуправления муниципального образования поселок Тазовский (55 053 тыс. руб. на 2015 год)</a:t>
            </a:r>
            <a:endParaRPr lang="ru-RU" sz="1600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97814" y="3128183"/>
            <a:ext cx="3204356" cy="7226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Подпрограммы 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499992" y="2852937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499992" y="1641376"/>
            <a:ext cx="0" cy="131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626911" y="4084285"/>
            <a:ext cx="2448272" cy="12169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и развитие муниципальной службы в муниципальном образовании поселок Тазовский</a:t>
            </a:r>
          </a:p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(82 тыс. руб. на 2015 год)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19872" y="4156293"/>
            <a:ext cx="2592288" cy="114491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 расходов на осуществление государственных полномочий</a:t>
            </a:r>
          </a:p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 тыс. руб. на 2015 год)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4051289"/>
            <a:ext cx="2340260" cy="124991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муниципальной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  <a:p>
            <a:pPr lvl="0"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(54 967 тыс. руб. на 2015 год)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763688" y="3850807"/>
            <a:ext cx="1656184" cy="200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012160" y="3850807"/>
            <a:ext cx="1728192" cy="200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52020" y="3886179"/>
            <a:ext cx="0" cy="200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626911" y="5373216"/>
            <a:ext cx="8410220" cy="1296144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результаты реализации муниципальной программы: </a:t>
            </a:r>
          </a:p>
          <a:p>
            <a:pPr lvl="0"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лимита бюджетных обязательств в полном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своевременного рассмотрения обращения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граждан;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удовлетворенности населения деятельностью органов местного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7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поселок Тазовский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«Основные направления развития культуры, физической культуры и спорта, повышение эффективности реализации молодежной политики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/>
              <a:t> 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295332"/>
            <a:ext cx="7992888" cy="38661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Администрация поселка Тазовский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2997" y="1844824"/>
            <a:ext cx="8424936" cy="43204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420888"/>
            <a:ext cx="7704856" cy="43204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иных межбюджетных трансфертов на осуществление части полномочий по решению вопросов местного значения в соответствии с заключенным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соглашением (на 2015 год – 92 206 тыс. руб.)</a:t>
            </a:r>
            <a:endParaRPr lang="ru-RU" sz="12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flipH="1">
            <a:off x="2811999" y="3018765"/>
            <a:ext cx="3456383" cy="626259"/>
          </a:xfrm>
          <a:prstGeom prst="roundRect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Подпрограммы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503212" y="2852936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72000" y="1713383"/>
            <a:ext cx="0" cy="131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626910" y="3789040"/>
            <a:ext cx="3801074" cy="12169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i="1" dirty="0"/>
              <a:t>«Основные направления развития культуры в муниципальном образовании поселок Тазовский»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(64 839 тыс. руб. на 2015 год)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87064" y="3789040"/>
            <a:ext cx="3829352" cy="121692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спорта, в муниципальном образовании поселок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Тазовский» </a:t>
            </a:r>
          </a:p>
          <a:p>
            <a:pPr lvl="0"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(27 367 тыс. руб. на 2015 год)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75856" y="36450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20072" y="36450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335080" y="5301208"/>
            <a:ext cx="8410220" cy="1296144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реализации муниципальной программы:</a:t>
            </a:r>
          </a:p>
          <a:p>
            <a:pPr algn="ctr"/>
            <a:endParaRPr lang="ru-RU" sz="16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лимита бюджетных обязательств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1047" y="116633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комфортности и безопасности населения поселка Тазовский на 2015-2020 годы»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764704"/>
            <a:ext cx="7992888" cy="50405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Администрация поселка Тазовский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408212"/>
            <a:ext cx="8424936" cy="4572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060847"/>
            <a:ext cx="7992888" cy="5176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комфортности и безопасности населения поселка Тазовский на 2015-2020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(на 2015 год – 85 332 тыс. руб.)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8" y="2744308"/>
            <a:ext cx="3024336" cy="7567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Подпрограммы: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355976" y="2578478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93855" y="1268760"/>
            <a:ext cx="0" cy="125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467544" y="3717032"/>
            <a:ext cx="2660602" cy="1080120"/>
          </a:xfrm>
          <a:prstGeom prst="roundRect">
            <a:avLst>
              <a:gd name="adj" fmla="val 1542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пассажирских перевозок и багажа на территории муниципального образования поселок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Тазовский на 2015 год – 21 220 тыс. руб.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75856" y="3717032"/>
            <a:ext cx="2952327" cy="108012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дорожного движения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поселке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Тазовский на 2015 год – 632 тыс. руб.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72201" y="3717032"/>
            <a:ext cx="2664296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муниципального образования поселок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Тазовский на 2015 год – 64 661 тыс. руб.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80140" y="4941168"/>
            <a:ext cx="8410220" cy="1728192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реализации муниципальной программы: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и безопасности населения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поселка;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перевозок граждан поселка общественным пассажирским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транспортом;</a:t>
            </a:r>
          </a:p>
          <a:p>
            <a:pPr marL="285750" indent="-285750" algn="ctr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улично-дорожной сети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поселка.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Tx/>
              <a:buChar char="-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1547664" y="3501008"/>
            <a:ext cx="129614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868144" y="3501008"/>
            <a:ext cx="165618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2019" y="350100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6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3707" y="131796"/>
            <a:ext cx="7772400" cy="1090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капитального, текущего ремонта жилищного фонда, повышение уровня благоустройства жилищного фонда расположенного на территории муниципального образования поселок Тазовский,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2015-2020 годах»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222607"/>
            <a:ext cx="7992888" cy="547517"/>
          </a:xfrm>
          <a:prstGeom prst="roundRect">
            <a:avLst>
              <a:gd name="adj" fmla="val 13427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Администрация поселка Тазовский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808820"/>
            <a:ext cx="8424936" cy="504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программы: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3458" y="2492896"/>
            <a:ext cx="7992888" cy="7033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приведения жилищного фонда в соответствии с санитарными, техническими и иными требованиями, обеспечивающими гражданам комфортные и безопасные условия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проживания (на 2015 год запланировано средств в сумме 362 тыс. руб.)</a:t>
            </a:r>
            <a:endParaRPr lang="ru-RU" sz="1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130" y="3362067"/>
            <a:ext cx="3440035" cy="54924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жидаемые результаты</a:t>
            </a:r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29418" y="3343583"/>
            <a:ext cx="2623900" cy="5677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Показатели:</a:t>
            </a: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523" y="4005064"/>
            <a:ext cx="434238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износа многоквартирных домов и приведение  в соответствие к нормам капитального ремонта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87832" y="3196238"/>
            <a:ext cx="49843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599907" y="3030408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93855" y="1268760"/>
            <a:ext cx="0" cy="125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98731" y="3196237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172191" y="3196238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4829901" y="4005064"/>
            <a:ext cx="4177589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своевременного проведения капитального ремонта общего имущества в многоквартирных домах за счет взносов собственников помещений, бюджетных средств и иных не запрещенных законом источников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финансирования 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60032" y="5013176"/>
            <a:ext cx="416267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надлежащее техническое состояние жилищного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62153" y="5517232"/>
            <a:ext cx="3958429" cy="432048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сохранности и увеличение срока эксплуатации жилищного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35328" y="6021288"/>
            <a:ext cx="3958429" cy="720080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неисправностей изношенных конструктивных элементов (в том числе их восстановление и замена) общего имущества собственников помещений в многоквартирных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домах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57523" y="4869160"/>
            <a:ext cx="4336332" cy="661831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изношенных коммуникаций внутренних инженерных систем жилых домов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7523" y="5733256"/>
            <a:ext cx="4336332" cy="86409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прироста объемов непригодного (ветхого) для проживания жилья по сравнению с объемами проведенного капитального ремонта в жилищном фонде</a:t>
            </a:r>
            <a:endParaRPr lang="ru-R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13707" y="8792"/>
            <a:ext cx="7772400" cy="531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«Обеспечение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качественными услугами жилищно-коммунального хозяйства на 2015-2020 годы»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71" y="649662"/>
            <a:ext cx="8424936" cy="63861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Ответственный исполнитель:</a:t>
            </a: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Администрация поселка Тазовский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408213"/>
            <a:ext cx="8568952" cy="36460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Цель муниципальной программы</a:t>
            </a: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761776"/>
            <a:ext cx="8424936" cy="67610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надежности предоставления жилищно-коммунальных услуг населению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поселка Тазовский (средств запланировано на 2015 год – 114 357 тыс. руб.)</a:t>
            </a:r>
            <a:endParaRPr lang="ru-RU" sz="1400" b="1" dirty="0">
              <a:solidFill>
                <a:srgbClr val="4BACC6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01667" y="2614753"/>
            <a:ext cx="3384376" cy="454207"/>
          </a:xfrm>
          <a:prstGeom prst="roundRect">
            <a:avLst>
              <a:gd name="adj" fmla="val 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Подпрограммы: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599907" y="2448926"/>
            <a:ext cx="0" cy="165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593855" y="1268760"/>
            <a:ext cx="0" cy="125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00821" y="3356992"/>
            <a:ext cx="2664296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обращения с отходами в муниципальном образовании поселок Тазовский (</a:t>
            </a:r>
            <a:r>
              <a:rPr lang="ru-RU" sz="1200" b="1" i="1" dirty="0" smtClean="0"/>
              <a:t>запланировано </a:t>
            </a:r>
            <a:r>
              <a:rPr lang="ru-RU" sz="1200" b="1" i="1" dirty="0"/>
              <a:t>средств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 – 31 189 тыс. руб.)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87824" y="3356992"/>
            <a:ext cx="2952328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/>
              <a:t>Комплексное развитие систем коммунальной инфраструктуры муниципального образования поселок </a:t>
            </a:r>
            <a:r>
              <a:rPr lang="ru-RU" sz="1200" b="1" i="1" dirty="0" smtClean="0"/>
              <a:t>Тазовский (запланировано </a:t>
            </a:r>
            <a:r>
              <a:rPr lang="ru-RU" sz="1200" b="1" i="1" dirty="0"/>
              <a:t>средств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 – 7 867 тыс. руб.</a:t>
            </a:r>
            <a:endParaRPr lang="ru-RU" sz="12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084168" y="3356992"/>
            <a:ext cx="2664296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/>
              <a:t>Благоустройство и озеленение территории поселка Тазовский </a:t>
            </a:r>
            <a:r>
              <a:rPr lang="ru-RU" sz="1200" b="1" i="1" dirty="0" smtClean="0"/>
              <a:t>(запланировано средств на 2015 год – 75 301 тыс. руб.) 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0140" y="4725144"/>
            <a:ext cx="8410220" cy="1944216"/>
          </a:xfrm>
          <a:prstGeom prst="roundRect">
            <a:avLst>
              <a:gd name="adj" fmla="val 5000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реализации муниципальной программы:</a:t>
            </a: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Безаварийное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 объектов жилищно-коммунального хозяйства и энергетики муниципального образования в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осенне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–зимний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Качественное и надежное обеспечение коммунальными услугами потребителей муниципального образования, улучшение экологической ситуации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эстетического облика, внешнего благоустройства, озеленения и санитарного состояния поселка</a:t>
            </a:r>
          </a:p>
          <a:p>
            <a:pPr marL="285750" indent="-285750" algn="ctr">
              <a:buFontTx/>
              <a:buChar char="-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3" name="Прямая соединительная линия 2"/>
          <p:cNvCxnSpPr>
            <a:endCxn id="20" idx="0"/>
          </p:cNvCxnSpPr>
          <p:nvPr/>
        </p:nvCxnSpPr>
        <p:spPr>
          <a:xfrm flipH="1">
            <a:off x="1532969" y="3068960"/>
            <a:ext cx="136869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286043" y="3068960"/>
            <a:ext cx="1310293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08004" y="3140968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2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7000">
              <a:srgbClr val="478734"/>
            </a:gs>
            <a:gs pos="61000">
              <a:srgbClr val="DDEBCF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200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834782"/>
              </p:ext>
            </p:extLst>
          </p:nvPr>
        </p:nvGraphicFramePr>
        <p:xfrm>
          <a:off x="395536" y="1268760"/>
          <a:ext cx="8424936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260648"/>
            <a:ext cx="8136904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и озеленение территории поселка Тазовский (запланировано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2015 год – 75 301 тыс. руб.) </a:t>
            </a:r>
          </a:p>
        </p:txBody>
      </p:sp>
    </p:spTree>
    <p:extLst>
      <p:ext uri="{BB962C8B-B14F-4D97-AF65-F5344CB8AC3E}">
        <p14:creationId xmlns:p14="http://schemas.microsoft.com/office/powerpoint/2010/main" val="25135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74061" y="1556792"/>
            <a:ext cx="3384376" cy="1057963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  <a:endParaRPr lang="ru-RU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00820" y="3356992"/>
            <a:ext cx="4299171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соглашения о передаче полномочий по осуществлению внешнего муниципального финансового контроля  в  сумме  151  тыс.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04048" y="3356992"/>
            <a:ext cx="3744416" cy="1080120"/>
          </a:xfrm>
          <a:prstGeom prst="roundRect">
            <a:avLst>
              <a:gd name="adj" fmla="val 1141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резервного фонда местной администрации на 2015 год 405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2051720" y="2630860"/>
            <a:ext cx="1559374" cy="726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634547" y="2665894"/>
            <a:ext cx="2249821" cy="691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79512" y="476672"/>
            <a:ext cx="8568952" cy="86409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 направления деятельности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(план на 2015 год 556 тыс. рублей):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2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8381</TotalTime>
  <Words>747</Words>
  <Application>Microsoft Office PowerPoint</Application>
  <PresentationFormat>Экран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Муниципальная программа «Совершенствование муниципального управления на 2015-2020 годы»</vt:lpstr>
      <vt:lpstr>Муниципальная программа муниципального образования поселок Тазовский   «Основные направления развития культуры, физической культуры и спорта, повышение эффективности реализации молодежной политики»  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Company>UPRFIN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Борох Оксана Николаевна</dc:creator>
  <cp:lastModifiedBy>Тамара</cp:lastModifiedBy>
  <cp:revision>880</cp:revision>
  <cp:lastPrinted>2014-02-24T14:13:58Z</cp:lastPrinted>
  <dcterms:created xsi:type="dcterms:W3CDTF">2013-12-18T08:51:47Z</dcterms:created>
  <dcterms:modified xsi:type="dcterms:W3CDTF">2015-02-17T10:43:42Z</dcterms:modified>
</cp:coreProperties>
</file>